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6" r:id="rId2"/>
    <p:sldId id="257" r:id="rId3"/>
    <p:sldId id="289" r:id="rId4"/>
    <p:sldId id="283" r:id="rId5"/>
    <p:sldId id="284" r:id="rId6"/>
    <p:sldId id="285" r:id="rId7"/>
    <p:sldId id="286" r:id="rId8"/>
    <p:sldId id="287" r:id="rId9"/>
    <p:sldId id="288" r:id="rId10"/>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7083" autoAdjust="0"/>
  </p:normalViewPr>
  <p:slideViewPr>
    <p:cSldViewPr snapToGrid="0">
      <p:cViewPr varScale="1">
        <p:scale>
          <a:sx n="80" d="100"/>
          <a:sy n="80" d="100"/>
        </p:scale>
        <p:origin x="978" y="90"/>
      </p:cViewPr>
      <p:guideLst/>
    </p:cSldViewPr>
  </p:slideViewPr>
  <p:notesTextViewPr>
    <p:cViewPr>
      <p:scale>
        <a:sx n="1" d="1"/>
        <a:sy n="1" d="1"/>
      </p:scale>
      <p:origin x="0" y="0"/>
    </p:cViewPr>
  </p:notesTextViewPr>
  <p:sorterViewPr>
    <p:cViewPr>
      <p:scale>
        <a:sx n="100" d="100"/>
        <a:sy n="100" d="100"/>
      </p:scale>
      <p:origin x="0" y="-15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0ACFD1-623D-4AAA-88D7-D99D5543C2D8}" type="datetimeFigureOut">
              <a:rPr lang="nl-BE" smtClean="0"/>
              <a:t>23/01/2017</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8631C9-3FA8-41A4-AFDA-EE648DC1E645}" type="slidenum">
              <a:rPr lang="nl-BE" smtClean="0"/>
              <a:t>‹nr.›</a:t>
            </a:fld>
            <a:endParaRPr lang="nl-BE"/>
          </a:p>
        </p:txBody>
      </p:sp>
    </p:spTree>
    <p:extLst>
      <p:ext uri="{BB962C8B-B14F-4D97-AF65-F5344CB8AC3E}">
        <p14:creationId xmlns:p14="http://schemas.microsoft.com/office/powerpoint/2010/main" val="1907836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a:t>
            </a:fld>
            <a:endParaRPr lang="nl-BE"/>
          </a:p>
        </p:txBody>
      </p:sp>
    </p:spTree>
    <p:extLst>
      <p:ext uri="{BB962C8B-B14F-4D97-AF65-F5344CB8AC3E}">
        <p14:creationId xmlns:p14="http://schemas.microsoft.com/office/powerpoint/2010/main" val="1819588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1" kern="1200" dirty="0" smtClean="0">
                <a:solidFill>
                  <a:schemeClr val="tx1"/>
                </a:solidFill>
                <a:effectLst/>
                <a:latin typeface="+mn-lt"/>
                <a:ea typeface="+mn-ea"/>
                <a:cs typeface="+mn-cs"/>
              </a:rPr>
              <a:t>Waar staan we bij de Vlaamse overheid?</a:t>
            </a:r>
          </a:p>
          <a:p>
            <a:endParaRPr lang="nl-BE"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Vlaanderen heeft open data definitief op de agenda gezet in 2012. Sindsdien is er heel wat gebeurd. </a:t>
            </a:r>
          </a:p>
          <a:p>
            <a:endParaRPr lang="nl-BE"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Het 2014-2019 regeerakkoord definieert open data niet alleen als norm, maar zegt ook dat we dit in</a:t>
            </a:r>
            <a:r>
              <a:rPr lang="nl-BE" sz="1200" kern="1200" baseline="0" dirty="0" smtClean="0">
                <a:solidFill>
                  <a:schemeClr val="tx1"/>
                </a:solidFill>
                <a:effectLst/>
                <a:latin typeface="+mn-lt"/>
                <a:ea typeface="+mn-ea"/>
                <a:cs typeface="+mn-cs"/>
              </a:rPr>
              <a:t> </a:t>
            </a:r>
            <a:r>
              <a:rPr lang="nl-BE" sz="1200" kern="1200" dirty="0" smtClean="0">
                <a:solidFill>
                  <a:schemeClr val="tx1"/>
                </a:solidFill>
                <a:effectLst/>
                <a:latin typeface="+mn-lt"/>
                <a:ea typeface="+mn-ea"/>
                <a:cs typeface="+mn-cs"/>
              </a:rPr>
              <a:t>en versneld tempo moet</a:t>
            </a:r>
            <a:r>
              <a:rPr lang="nl-BE" sz="1200" kern="1200" baseline="0" dirty="0" smtClean="0">
                <a:solidFill>
                  <a:schemeClr val="tx1"/>
                </a:solidFill>
                <a:effectLst/>
                <a:latin typeface="+mn-lt"/>
                <a:ea typeface="+mn-ea"/>
                <a:cs typeface="+mn-cs"/>
              </a:rPr>
              <a:t> geïmplementeerd worden.</a:t>
            </a:r>
          </a:p>
          <a:p>
            <a:endParaRPr lang="nl-BE" sz="1200" kern="1200" baseline="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Vlaanderen heeft gewerkt op vier sporen, een strategisch spoor, een inhoudelijk spoor, een juridisch spoor en een technisch spoor,</a:t>
            </a:r>
            <a:r>
              <a:rPr lang="nl-BE" sz="1200" kern="1200" baseline="0" dirty="0" smtClean="0">
                <a:solidFill>
                  <a:schemeClr val="tx1"/>
                </a:solidFill>
                <a:effectLst/>
                <a:latin typeface="+mn-lt"/>
                <a:ea typeface="+mn-ea"/>
                <a:cs typeface="+mn-cs"/>
              </a:rPr>
              <a:t> e</a:t>
            </a:r>
            <a:r>
              <a:rPr lang="nl-BE" sz="1200" kern="1200" dirty="0" smtClean="0">
                <a:solidFill>
                  <a:schemeClr val="tx1"/>
                </a:solidFill>
                <a:effectLst/>
                <a:latin typeface="+mn-lt"/>
                <a:ea typeface="+mn-ea"/>
                <a:cs typeface="+mn-cs"/>
              </a:rPr>
              <a:t>en open data raamwerk dat ondertussen gerealiseerd is. </a:t>
            </a:r>
          </a:p>
          <a:p>
            <a:endParaRPr lang="nl-BE"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Betekent onder andere dat er een open data handleiding is, er een URI strategie gedefinieerd is</a:t>
            </a:r>
            <a:r>
              <a:rPr lang="nl-BE" sz="1200" kern="1200" baseline="0" dirty="0" smtClean="0">
                <a:solidFill>
                  <a:schemeClr val="tx1"/>
                </a:solidFill>
                <a:effectLst/>
                <a:latin typeface="+mn-lt"/>
                <a:ea typeface="+mn-ea"/>
                <a:cs typeface="+mn-cs"/>
              </a:rPr>
              <a:t> en</a:t>
            </a:r>
            <a:r>
              <a:rPr lang="nl-BE" sz="1200" kern="1200" dirty="0" smtClean="0">
                <a:solidFill>
                  <a:schemeClr val="tx1"/>
                </a:solidFill>
                <a:effectLst/>
                <a:latin typeface="+mn-lt"/>
                <a:ea typeface="+mn-ea"/>
                <a:cs typeface="+mn-cs"/>
              </a:rPr>
              <a:t> Vlaanderen al 5 open data dagen organiseerde die bijgewoond werden door meer dan 250 deelnemers. </a:t>
            </a:r>
          </a:p>
          <a:p>
            <a:endParaRPr lang="nl-BE"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Vlaanderen was ook medeorganisator van Europese projecten rond open data. Vlaanderen wordt in dit verband zelfs gezien als een lichtend voorbeeld in Europa. </a:t>
            </a:r>
          </a:p>
          <a:p>
            <a:endParaRPr lang="nl-BE"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In 2016 heeft Vlaanderen 20.000 Euro elk gegeven aan twee projecten – </a:t>
            </a:r>
            <a:r>
              <a:rPr lang="nl-BE" sz="1200" kern="1200" dirty="0" err="1" smtClean="0">
                <a:solidFill>
                  <a:schemeClr val="tx1"/>
                </a:solidFill>
                <a:effectLst/>
                <a:latin typeface="+mn-lt"/>
                <a:ea typeface="+mn-ea"/>
                <a:cs typeface="+mn-cs"/>
              </a:rPr>
              <a:t>startups</a:t>
            </a:r>
            <a:r>
              <a:rPr lang="nl-BE" sz="1200" kern="1200" dirty="0" smtClean="0">
                <a:solidFill>
                  <a:schemeClr val="tx1"/>
                </a:solidFill>
                <a:effectLst/>
                <a:latin typeface="+mn-lt"/>
                <a:ea typeface="+mn-ea"/>
                <a:cs typeface="+mn-cs"/>
              </a:rPr>
              <a:t> – die Vlaamse open data gebruiken. Dit wordt dit jaar herhaald. De rol van incubator dus.</a:t>
            </a:r>
          </a:p>
          <a:p>
            <a:endParaRPr lang="nl-BE"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En dat zijn er ondertussen al een aantal succesvolle ronde tafels rond een aantal thema’s zoals MOBILITEIT geweest waar we de dialoog tussen de aanbod- en vraagzijde faciliteren.</a:t>
            </a:r>
          </a:p>
          <a:p>
            <a:endParaRPr lang="nl-BE" sz="1200" kern="1200" dirty="0" smtClean="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10"/>
          </p:nvPr>
        </p:nvSpPr>
        <p:spPr/>
        <p:txBody>
          <a:bodyPr/>
          <a:lstStyle/>
          <a:p>
            <a:fld id="{288631C9-3FA8-41A4-AFDA-EE648DC1E645}" type="slidenum">
              <a:rPr lang="nl-BE" smtClean="0"/>
              <a:t>2</a:t>
            </a:fld>
            <a:endParaRPr lang="nl-BE"/>
          </a:p>
        </p:txBody>
      </p:sp>
    </p:spTree>
    <p:extLst>
      <p:ext uri="{BB962C8B-B14F-4D97-AF65-F5344CB8AC3E}">
        <p14:creationId xmlns:p14="http://schemas.microsoft.com/office/powerpoint/2010/main" val="4048888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400" kern="1200" dirty="0" smtClean="0">
                <a:solidFill>
                  <a:schemeClr val="tx1"/>
                </a:solidFill>
                <a:effectLst/>
                <a:latin typeface="+mn-lt"/>
                <a:ea typeface="+mn-ea"/>
                <a:cs typeface="+mn-cs"/>
              </a:rPr>
              <a:t>Belangrijk ook te vernoemen is, dat naar aanleiding van de </a:t>
            </a:r>
            <a:r>
              <a:rPr lang="nl-BE" sz="1400" kern="1200" dirty="0" err="1" smtClean="0">
                <a:solidFill>
                  <a:schemeClr val="tx1"/>
                </a:solidFill>
                <a:effectLst/>
                <a:latin typeface="+mn-lt"/>
                <a:ea typeface="+mn-ea"/>
                <a:cs typeface="+mn-cs"/>
              </a:rPr>
              <a:t>herziene</a:t>
            </a:r>
            <a:r>
              <a:rPr lang="nl-BE" sz="1400" kern="1200" dirty="0" smtClean="0">
                <a:solidFill>
                  <a:schemeClr val="tx1"/>
                </a:solidFill>
                <a:effectLst/>
                <a:latin typeface="+mn-lt"/>
                <a:ea typeface="+mn-ea"/>
                <a:cs typeface="+mn-cs"/>
              </a:rPr>
              <a:t> Europese richtlijn van 2013, het Vlaams decreet “ Hergebruik van overheidsinformatie” aangepast en goedgekeurd werd. </a:t>
            </a:r>
          </a:p>
          <a:p>
            <a:r>
              <a:rPr lang="nl-BE" sz="1400" kern="1200" dirty="0" smtClean="0">
                <a:solidFill>
                  <a:schemeClr val="tx1"/>
                </a:solidFill>
                <a:effectLst/>
                <a:latin typeface="+mn-lt"/>
                <a:ea typeface="+mn-ea"/>
                <a:cs typeface="+mn-cs"/>
              </a:rPr>
              <a:t>Belangrijkste elementen daar zijn hier het recht op hergebruik van algemeen toegankelijke “bestuursdocumenten” (incl. data), de uitbreiding van het toepassingsgebied naar bibliotheken, archieven en musea, marginale kosten als bovengrens voor het vragen van een vergoeding, gebruik van open machinaal leesbare formaten en overzichtslijsten en portaalsites voor herbruikbare ‘bestuursdocumenten’ (incl. data). Het gerelateerde uitvoeringsbesluit ter operationalisering van het decreet, samen met de definiëring van de modellicenties voor hergebruik en de criteria voor het bepalen van vergoedingen zijn ondertussen ook goedgekeurd.</a:t>
            </a:r>
          </a:p>
          <a:p>
            <a:endParaRPr lang="nl-BE" sz="14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88631C9-3FA8-41A4-AFDA-EE648DC1E645}" type="slidenum">
              <a:rPr lang="nl-BE" smtClean="0"/>
              <a:t>3</a:t>
            </a:fld>
            <a:endParaRPr lang="nl-BE"/>
          </a:p>
        </p:txBody>
      </p:sp>
    </p:spTree>
    <p:extLst>
      <p:ext uri="{BB962C8B-B14F-4D97-AF65-F5344CB8AC3E}">
        <p14:creationId xmlns:p14="http://schemas.microsoft.com/office/powerpoint/2010/main" val="1170546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400" kern="1200" dirty="0" smtClean="0">
                <a:solidFill>
                  <a:schemeClr val="tx1"/>
                </a:solidFill>
                <a:effectLst/>
                <a:latin typeface="+mn-lt"/>
                <a:ea typeface="+mn-ea"/>
                <a:cs typeface="+mn-cs"/>
              </a:rPr>
              <a:t>Er staan ondertussen meer dan 4000 datasets op het open data portaal met bijna 500 </a:t>
            </a:r>
            <a:r>
              <a:rPr lang="nl-BE" sz="1400" kern="1200" dirty="0" err="1" smtClean="0">
                <a:solidFill>
                  <a:schemeClr val="tx1"/>
                </a:solidFill>
                <a:effectLst/>
                <a:latin typeface="+mn-lt"/>
                <a:ea typeface="+mn-ea"/>
                <a:cs typeface="+mn-cs"/>
              </a:rPr>
              <a:t>mobiliteitsgerelateerde</a:t>
            </a:r>
            <a:r>
              <a:rPr lang="nl-BE" sz="1400" kern="1200" dirty="0" smtClean="0">
                <a:solidFill>
                  <a:schemeClr val="tx1"/>
                </a:solidFill>
                <a:effectLst/>
                <a:latin typeface="+mn-lt"/>
                <a:ea typeface="+mn-ea"/>
                <a:cs typeface="+mn-cs"/>
              </a:rPr>
              <a:t> datasets. En dit is nog maar het begin. </a:t>
            </a:r>
          </a:p>
          <a:p>
            <a:r>
              <a:rPr lang="nl-BE" sz="1400" kern="1200" dirty="0" smtClean="0">
                <a:solidFill>
                  <a:schemeClr val="tx1"/>
                </a:solidFill>
                <a:effectLst/>
                <a:latin typeface="+mn-lt"/>
                <a:ea typeface="+mn-ea"/>
                <a:cs typeface="+mn-cs"/>
              </a:rPr>
              <a:t>Vlaanderen is ondertussen ook bezig met </a:t>
            </a:r>
            <a:r>
              <a:rPr lang="nl-BE" sz="1400" kern="1200" dirty="0" err="1" smtClean="0">
                <a:solidFill>
                  <a:schemeClr val="tx1"/>
                </a:solidFill>
                <a:effectLst/>
                <a:latin typeface="+mn-lt"/>
                <a:ea typeface="+mn-ea"/>
                <a:cs typeface="+mn-cs"/>
              </a:rPr>
              <a:t>Linked</a:t>
            </a:r>
            <a:r>
              <a:rPr lang="nl-BE" sz="1400" kern="1200" dirty="0" smtClean="0">
                <a:solidFill>
                  <a:schemeClr val="tx1"/>
                </a:solidFill>
                <a:effectLst/>
                <a:latin typeface="+mn-lt"/>
                <a:ea typeface="+mn-ea"/>
                <a:cs typeface="+mn-cs"/>
              </a:rPr>
              <a:t> Open Data en Big Data. Veel werk voor de boeg, al was het alleen maar om antwoorden te geven op de meer dan 50 verzamelde redenen waarom data niet zou moeten vrijgegeven worden en waarmee Vlaamse ambtenaren mee voor de boeg komen. </a:t>
            </a:r>
            <a:r>
              <a:rPr lang="nl-BE" sz="1400" b="1" kern="1200" dirty="0" smtClean="0">
                <a:solidFill>
                  <a:schemeClr val="tx1"/>
                </a:solidFill>
                <a:effectLst/>
                <a:latin typeface="+mn-lt"/>
                <a:ea typeface="+mn-ea"/>
                <a:cs typeface="+mn-cs"/>
              </a:rPr>
              <a:t>De 50 </a:t>
            </a:r>
            <a:r>
              <a:rPr lang="nl-BE" sz="1400" b="1" kern="1200" dirty="0" err="1" smtClean="0">
                <a:solidFill>
                  <a:schemeClr val="tx1"/>
                </a:solidFill>
                <a:effectLst/>
                <a:latin typeface="+mn-lt"/>
                <a:ea typeface="+mn-ea"/>
                <a:cs typeface="+mn-cs"/>
              </a:rPr>
              <a:t>shades</a:t>
            </a:r>
            <a:r>
              <a:rPr lang="nl-BE" sz="1400" b="1" kern="1200" dirty="0" smtClean="0">
                <a:solidFill>
                  <a:schemeClr val="tx1"/>
                </a:solidFill>
                <a:effectLst/>
                <a:latin typeface="+mn-lt"/>
                <a:ea typeface="+mn-ea"/>
                <a:cs typeface="+mn-cs"/>
              </a:rPr>
              <a:t> of NO.</a:t>
            </a:r>
          </a:p>
          <a:p>
            <a:endParaRPr lang="nl-BE" sz="14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4</a:t>
            </a:fld>
            <a:endParaRPr lang="nl-BE"/>
          </a:p>
        </p:txBody>
      </p:sp>
    </p:spTree>
    <p:extLst>
      <p:ext uri="{BB962C8B-B14F-4D97-AF65-F5344CB8AC3E}">
        <p14:creationId xmlns:p14="http://schemas.microsoft.com/office/powerpoint/2010/main" val="3629775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Het “</a:t>
            </a:r>
            <a:r>
              <a:rPr lang="nl-BE" dirty="0" err="1" smtClean="0"/>
              <a:t>harvesten</a:t>
            </a:r>
            <a:r>
              <a:rPr lang="nl-BE" dirty="0" smtClean="0"/>
              <a:t>” (ophalen)</a:t>
            </a:r>
            <a:r>
              <a:rPr lang="nl-BE" baseline="0" dirty="0" smtClean="0"/>
              <a:t> van de </a:t>
            </a:r>
            <a:r>
              <a:rPr lang="nl-BE" baseline="0" dirty="0" smtClean="0"/>
              <a:t>datasets </a:t>
            </a:r>
            <a:r>
              <a:rPr lang="nl-BE" baseline="0" dirty="0" smtClean="0"/>
              <a:t>volgt een bepaalde hiërarchie. </a:t>
            </a:r>
          </a:p>
          <a:p>
            <a:endParaRPr lang="nl-BE" baseline="0" dirty="0" smtClean="0"/>
          </a:p>
          <a:p>
            <a:r>
              <a:rPr lang="nl-BE" baseline="0" dirty="0" smtClean="0"/>
              <a:t>Data van de lokale overheid of zoals in dit voorbeeld, het GEOPUNT portaal wordt </a:t>
            </a:r>
            <a:r>
              <a:rPr lang="nl-BE" baseline="0" dirty="0" err="1" smtClean="0"/>
              <a:t>geharvest</a:t>
            </a:r>
            <a:r>
              <a:rPr lang="nl-BE" baseline="0" dirty="0" smtClean="0"/>
              <a:t> door het Vlaams Open Data portaal.. (zie volgende slide)</a:t>
            </a:r>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5</a:t>
            </a:fld>
            <a:endParaRPr lang="nl-BE"/>
          </a:p>
        </p:txBody>
      </p:sp>
    </p:spTree>
    <p:extLst>
      <p:ext uri="{BB962C8B-B14F-4D97-AF65-F5344CB8AC3E}">
        <p14:creationId xmlns:p14="http://schemas.microsoft.com/office/powerpoint/2010/main" val="3326560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De data op</a:t>
            </a:r>
            <a:r>
              <a:rPr lang="nl-BE" baseline="0" dirty="0" smtClean="0"/>
              <a:t> het Vlaams Open Data portaal wordt op zijn beurt </a:t>
            </a:r>
            <a:r>
              <a:rPr lang="nl-BE" baseline="0" dirty="0" err="1" smtClean="0"/>
              <a:t>geharvest</a:t>
            </a:r>
            <a:r>
              <a:rPr lang="nl-BE" baseline="0" dirty="0" smtClean="0"/>
              <a:t> door het Federaal open data portaal.. (zie volgende slide)</a:t>
            </a:r>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6</a:t>
            </a:fld>
            <a:endParaRPr lang="nl-BE"/>
          </a:p>
        </p:txBody>
      </p:sp>
    </p:spTree>
    <p:extLst>
      <p:ext uri="{BB962C8B-B14F-4D97-AF65-F5344CB8AC3E}">
        <p14:creationId xmlns:p14="http://schemas.microsoft.com/office/powerpoint/2010/main" val="2497943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De</a:t>
            </a:r>
            <a:r>
              <a:rPr lang="nl-BE" baseline="0" dirty="0" smtClean="0"/>
              <a:t> data op het Federaal open data portaal wordt op zijn beurt </a:t>
            </a:r>
            <a:r>
              <a:rPr lang="nl-BE" baseline="0" dirty="0" err="1" smtClean="0"/>
              <a:t>geharvest</a:t>
            </a:r>
            <a:r>
              <a:rPr lang="nl-BE" baseline="0" dirty="0" smtClean="0"/>
              <a:t> op het Pan-Europees open data portaal (zie volgende slide).</a:t>
            </a:r>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7</a:t>
            </a:fld>
            <a:endParaRPr lang="nl-BE"/>
          </a:p>
        </p:txBody>
      </p:sp>
    </p:spTree>
    <p:extLst>
      <p:ext uri="{BB962C8B-B14F-4D97-AF65-F5344CB8AC3E}">
        <p14:creationId xmlns:p14="http://schemas.microsoft.com/office/powerpoint/2010/main" val="922633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B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511638D1-BD70-4BB2-8DE3-F53941FDA253}" type="datetimeFigureOut">
              <a:rPr lang="nl-BE" smtClean="0"/>
              <a:t>23/01/2017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9BC25148-5054-4BAF-A24F-86EFD6945187}" type="slidenum">
              <a:rPr lang="nl-BE" smtClean="0"/>
              <a:t>‹nr.›</a:t>
            </a:fld>
            <a:endParaRPr lang="nl-BE"/>
          </a:p>
        </p:txBody>
      </p:sp>
    </p:spTree>
    <p:extLst>
      <p:ext uri="{BB962C8B-B14F-4D97-AF65-F5344CB8AC3E}">
        <p14:creationId xmlns:p14="http://schemas.microsoft.com/office/powerpoint/2010/main" val="2881276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511638D1-BD70-4BB2-8DE3-F53941FDA253}" type="datetimeFigureOut">
              <a:rPr lang="nl-BE" smtClean="0"/>
              <a:t>23/01/2017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9BC25148-5054-4BAF-A24F-86EFD6945187}" type="slidenum">
              <a:rPr lang="nl-BE" smtClean="0"/>
              <a:t>‹nr.›</a:t>
            </a:fld>
            <a:endParaRPr lang="nl-BE"/>
          </a:p>
        </p:txBody>
      </p:sp>
    </p:spTree>
    <p:extLst>
      <p:ext uri="{BB962C8B-B14F-4D97-AF65-F5344CB8AC3E}">
        <p14:creationId xmlns:p14="http://schemas.microsoft.com/office/powerpoint/2010/main" val="819830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511638D1-BD70-4BB2-8DE3-F53941FDA253}" type="datetimeFigureOut">
              <a:rPr lang="nl-BE" smtClean="0"/>
              <a:t>23/01/2017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9BC25148-5054-4BAF-A24F-86EFD6945187}" type="slidenum">
              <a:rPr lang="nl-BE" smtClean="0"/>
              <a:t>‹nr.›</a:t>
            </a:fld>
            <a:endParaRPr lang="nl-BE"/>
          </a:p>
        </p:txBody>
      </p:sp>
    </p:spTree>
    <p:extLst>
      <p:ext uri="{BB962C8B-B14F-4D97-AF65-F5344CB8AC3E}">
        <p14:creationId xmlns:p14="http://schemas.microsoft.com/office/powerpoint/2010/main" val="632943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dia">
    <p:spTree>
      <p:nvGrpSpPr>
        <p:cNvPr id="1" name=""/>
        <p:cNvGrpSpPr/>
        <p:nvPr/>
      </p:nvGrpSpPr>
      <p:grpSpPr>
        <a:xfrm>
          <a:off x="0" y="0"/>
          <a:ext cx="0" cy="0"/>
          <a:chOff x="0" y="0"/>
          <a:chExt cx="0" cy="0"/>
        </a:xfrm>
      </p:grpSpPr>
      <p:grpSp>
        <p:nvGrpSpPr>
          <p:cNvPr id="12" name="Groeperen 11"/>
          <p:cNvGrpSpPr/>
          <p:nvPr userDrawn="1"/>
        </p:nvGrpSpPr>
        <p:grpSpPr>
          <a:xfrm>
            <a:off x="384000" y="286525"/>
            <a:ext cx="11404675" cy="6487137"/>
            <a:chOff x="288000" y="288000"/>
            <a:chExt cx="8553506" cy="6265475"/>
          </a:xfrm>
        </p:grpSpPr>
        <p:sp>
          <p:nvSpPr>
            <p:cNvPr id="10" name="Rechthoek 9"/>
            <p:cNvSpPr>
              <a:spLocks/>
            </p:cNvSpPr>
            <p:nvPr userDrawn="1"/>
          </p:nvSpPr>
          <p:spPr>
            <a:xfrm>
              <a:off x="288000" y="288000"/>
              <a:ext cx="6767999" cy="6265475"/>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FlandersArtSans-Regular" panose="00000500000000000000" pitchFamily="2" charset="0"/>
              </a:endParaRPr>
            </a:p>
          </p:txBody>
        </p:sp>
        <p:sp>
          <p:nvSpPr>
            <p:cNvPr id="11" name="Rechthoekige driehoek 10"/>
            <p:cNvSpPr/>
            <p:nvPr userDrawn="1"/>
          </p:nvSpPr>
          <p:spPr>
            <a:xfrm>
              <a:off x="7056000" y="288000"/>
              <a:ext cx="1785506" cy="6264000"/>
            </a:xfrm>
            <a:prstGeom prst="rtTriangl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FlandersArtSans-Regular" panose="00000500000000000000" pitchFamily="2" charset="0"/>
              </a:endParaRPr>
            </a:p>
          </p:txBody>
        </p:sp>
      </p:grpSp>
      <p:sp>
        <p:nvSpPr>
          <p:cNvPr id="2" name="Titel 1"/>
          <p:cNvSpPr>
            <a:spLocks noGrp="1"/>
          </p:cNvSpPr>
          <p:nvPr>
            <p:ph type="ctrTitle"/>
          </p:nvPr>
        </p:nvSpPr>
        <p:spPr>
          <a:xfrm>
            <a:off x="3072000" y="2520001"/>
            <a:ext cx="7122776" cy="1579711"/>
          </a:xfrm>
        </p:spPr>
        <p:txBody>
          <a:bodyPr anchor="b" anchorCtr="0">
            <a:noAutofit/>
          </a:bodyPr>
          <a:lstStyle>
            <a:lvl1pPr algn="l">
              <a:lnSpc>
                <a:spcPts val="5400"/>
              </a:lnSpc>
              <a:defRPr sz="5400" b="0" i="0">
                <a:latin typeface="FlandersArtSans-Bold" panose="00000800000000000000" pitchFamily="2" charset="0"/>
                <a:cs typeface="FlandersArtSans-Bold" panose="00000800000000000000" pitchFamily="2" charset="0"/>
              </a:defRPr>
            </a:lvl1pPr>
          </a:lstStyle>
          <a:p>
            <a:r>
              <a:rPr lang="nl-NL" dirty="0" smtClean="0"/>
              <a:t>Klik om de stijl te bewerken</a:t>
            </a:r>
            <a:endParaRPr lang="nl-BE" dirty="0"/>
          </a:p>
        </p:txBody>
      </p:sp>
      <p:sp>
        <p:nvSpPr>
          <p:cNvPr id="3" name="Ondertitel 2"/>
          <p:cNvSpPr>
            <a:spLocks noGrp="1"/>
          </p:cNvSpPr>
          <p:nvPr>
            <p:ph type="subTitle" idx="1"/>
          </p:nvPr>
        </p:nvSpPr>
        <p:spPr>
          <a:xfrm>
            <a:off x="3072000" y="4174702"/>
            <a:ext cx="7139475" cy="1053708"/>
          </a:xfrm>
          <a:prstGeom prst="rect">
            <a:avLst/>
          </a:prstGeom>
        </p:spPr>
        <p:txBody>
          <a:bodyPr bIns="0">
            <a:noAutofit/>
          </a:bodyPr>
          <a:lstStyle>
            <a:lvl1pPr marL="0" indent="0" algn="l">
              <a:lnSpc>
                <a:spcPts val="1760"/>
              </a:lnSpc>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nl-BE" dirty="0"/>
          </a:p>
        </p:txBody>
      </p:sp>
      <p:sp>
        <p:nvSpPr>
          <p:cNvPr id="13" name="Tijdelijke aanduiding voor tekst 2"/>
          <p:cNvSpPr>
            <a:spLocks noGrp="1"/>
          </p:cNvSpPr>
          <p:nvPr>
            <p:ph idx="12" hasCustomPrompt="1"/>
          </p:nvPr>
        </p:nvSpPr>
        <p:spPr>
          <a:xfrm>
            <a:off x="672001" y="6044105"/>
            <a:ext cx="6364320" cy="352800"/>
          </a:xfrm>
          <a:prstGeom prst="rect">
            <a:avLst/>
          </a:prstGeom>
        </p:spPr>
        <p:txBody>
          <a:bodyPr vert="horz" lIns="0" tIns="0" rIns="0" bIns="0" rtlCol="0" anchor="t" anchorCtr="0">
            <a:noAutofit/>
          </a:bodyPr>
          <a:lstStyle>
            <a:lvl1pPr marL="0" indent="0">
              <a:buFontTx/>
              <a:buNone/>
              <a:defRPr sz="1700">
                <a:latin typeface="FlandersArtSans-Regular" panose="00000500000000000000" pitchFamily="2" charset="0"/>
              </a:defRPr>
            </a:lvl1pPr>
            <a:lvl5pPr>
              <a:defRPr>
                <a:latin typeface="FlandersArtSans-Regular" panose="00000500000000000000" pitchFamily="2" charset="0"/>
              </a:defRPr>
            </a:lvl5pPr>
          </a:lstStyle>
          <a:p>
            <a:pPr lvl="0"/>
            <a:r>
              <a:rPr lang="nl-NL" dirty="0" smtClean="0"/>
              <a:t>KLIK OM DE MODELSTIJLEN TE BEWERKEN</a:t>
            </a:r>
          </a:p>
          <a:p>
            <a:pPr lvl="4"/>
            <a:endParaRPr lang="nl-BE" dirty="0"/>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8549" y="565282"/>
            <a:ext cx="2081167" cy="720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08549" y="1378965"/>
            <a:ext cx="920927" cy="569522"/>
          </a:xfrm>
          <a:prstGeom prst="rect">
            <a:avLst/>
          </a:prstGeom>
        </p:spPr>
      </p:pic>
    </p:spTree>
    <p:extLst>
      <p:ext uri="{BB962C8B-B14F-4D97-AF65-F5344CB8AC3E}">
        <p14:creationId xmlns:p14="http://schemas.microsoft.com/office/powerpoint/2010/main" val="15268736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Leeg">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9168019" y="6336001"/>
            <a:ext cx="2855495" cy="365125"/>
          </a:xfrm>
        </p:spPr>
        <p:txBody>
          <a:bodyPr/>
          <a:lstStyle>
            <a:lvl1pPr>
              <a:defRPr sz="900">
                <a:latin typeface="FlandersArtSans-Regular" panose="00000500000000000000" pitchFamily="2" charset="0"/>
              </a:defRPr>
            </a:lvl1pPr>
          </a:lstStyle>
          <a:p>
            <a:fld id="{7749CDD0-7D77-4D23-9A27-F361E39BA472}" type="datetime1">
              <a:rPr lang="nl-BE" smtClean="0"/>
              <a:pPr/>
              <a:t>23/01/2017</a:t>
            </a:fld>
            <a:r>
              <a:rPr lang="nl-BE" dirty="0" smtClean="0"/>
              <a:t> </a:t>
            </a:r>
            <a:r>
              <a:rPr lang="nl-BE" b="1" dirty="0" smtClean="0"/>
              <a:t>│</a:t>
            </a:r>
            <a:fld id="{B263F6C6-2226-4286-8995-C42CB1E7C290}" type="slidenum">
              <a:rPr lang="nl-BE" smtClean="0"/>
              <a:pPr/>
              <a:t>‹nr.›</a:t>
            </a:fld>
            <a:endParaRPr lang="nl-BE" dirty="0"/>
          </a:p>
        </p:txBody>
      </p:sp>
      <p:sp>
        <p:nvSpPr>
          <p:cNvPr id="8" name="Titel 1"/>
          <p:cNvSpPr>
            <a:spLocks noGrp="1"/>
          </p:cNvSpPr>
          <p:nvPr>
            <p:ph type="title"/>
          </p:nvPr>
        </p:nvSpPr>
        <p:spPr>
          <a:xfrm>
            <a:off x="1728000" y="756000"/>
            <a:ext cx="9888000" cy="1116000"/>
          </a:xfrm>
        </p:spPr>
        <p:txBody>
          <a:bodyPr anchor="t" anchorCtr="0"/>
          <a:lstStyle>
            <a:lvl1pPr>
              <a:defRPr sz="3200">
                <a:latin typeface="FlandersArtSans-Bold" panose="00000800000000000000" pitchFamily="2" charset="0"/>
              </a:defRPr>
            </a:lvl1pPr>
          </a:lstStyle>
          <a:p>
            <a:r>
              <a:rPr lang="nl-NL" dirty="0" smtClean="0"/>
              <a:t>Klik om de stijl te bewerken</a:t>
            </a:r>
            <a:endParaRPr lang="nl-BE" dirty="0"/>
          </a:p>
        </p:txBody>
      </p:sp>
      <p:sp>
        <p:nvSpPr>
          <p:cNvPr id="9" name="Tijdelijke aanduiding voor inhoud 2"/>
          <p:cNvSpPr>
            <a:spLocks noGrp="1"/>
          </p:cNvSpPr>
          <p:nvPr>
            <p:ph sz="half" idx="1"/>
          </p:nvPr>
        </p:nvSpPr>
        <p:spPr>
          <a:xfrm>
            <a:off x="1728000" y="1915200"/>
            <a:ext cx="9888000" cy="367200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pic>
        <p:nvPicPr>
          <p:cNvPr id="10" name="Afbeelding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25079" y="6250329"/>
            <a:ext cx="1481499" cy="486339"/>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252647" y="6299617"/>
            <a:ext cx="627015" cy="387760"/>
          </a:xfrm>
          <a:prstGeom prst="rect">
            <a:avLst/>
          </a:prstGeom>
        </p:spPr>
      </p:pic>
    </p:spTree>
    <p:extLst>
      <p:ext uri="{BB962C8B-B14F-4D97-AF65-F5344CB8AC3E}">
        <p14:creationId xmlns:p14="http://schemas.microsoft.com/office/powerpoint/2010/main" val="11710426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511638D1-BD70-4BB2-8DE3-F53941FDA253}" type="datetimeFigureOut">
              <a:rPr lang="nl-BE" smtClean="0"/>
              <a:t>23/01/2017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9BC25148-5054-4BAF-A24F-86EFD6945187}" type="slidenum">
              <a:rPr lang="nl-BE" smtClean="0"/>
              <a:t>‹nr.›</a:t>
            </a:fld>
            <a:endParaRPr lang="nl-BE"/>
          </a:p>
        </p:txBody>
      </p:sp>
    </p:spTree>
    <p:extLst>
      <p:ext uri="{BB962C8B-B14F-4D97-AF65-F5344CB8AC3E}">
        <p14:creationId xmlns:p14="http://schemas.microsoft.com/office/powerpoint/2010/main" val="2520270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B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511638D1-BD70-4BB2-8DE3-F53941FDA253}" type="datetimeFigureOut">
              <a:rPr lang="nl-BE" smtClean="0"/>
              <a:t>23/01/2017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9BC25148-5054-4BAF-A24F-86EFD6945187}" type="slidenum">
              <a:rPr lang="nl-BE" smtClean="0"/>
              <a:t>‹nr.›</a:t>
            </a:fld>
            <a:endParaRPr lang="nl-BE"/>
          </a:p>
        </p:txBody>
      </p:sp>
    </p:spTree>
    <p:extLst>
      <p:ext uri="{BB962C8B-B14F-4D97-AF65-F5344CB8AC3E}">
        <p14:creationId xmlns:p14="http://schemas.microsoft.com/office/powerpoint/2010/main" val="2838895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511638D1-BD70-4BB2-8DE3-F53941FDA253}" type="datetimeFigureOut">
              <a:rPr lang="nl-BE" smtClean="0"/>
              <a:t>23/01/2017</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9BC25148-5054-4BAF-A24F-86EFD6945187}" type="slidenum">
              <a:rPr lang="nl-BE" smtClean="0"/>
              <a:t>‹nr.›</a:t>
            </a:fld>
            <a:endParaRPr lang="nl-BE"/>
          </a:p>
        </p:txBody>
      </p:sp>
    </p:spTree>
    <p:extLst>
      <p:ext uri="{BB962C8B-B14F-4D97-AF65-F5344CB8AC3E}">
        <p14:creationId xmlns:p14="http://schemas.microsoft.com/office/powerpoint/2010/main" val="3094680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B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511638D1-BD70-4BB2-8DE3-F53941FDA253}" type="datetimeFigureOut">
              <a:rPr lang="nl-BE" smtClean="0"/>
              <a:t>23/01/2017</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9BC25148-5054-4BAF-A24F-86EFD6945187}" type="slidenum">
              <a:rPr lang="nl-BE" smtClean="0"/>
              <a:t>‹nr.›</a:t>
            </a:fld>
            <a:endParaRPr lang="nl-BE"/>
          </a:p>
        </p:txBody>
      </p:sp>
    </p:spTree>
    <p:extLst>
      <p:ext uri="{BB962C8B-B14F-4D97-AF65-F5344CB8AC3E}">
        <p14:creationId xmlns:p14="http://schemas.microsoft.com/office/powerpoint/2010/main" val="2801124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511638D1-BD70-4BB2-8DE3-F53941FDA253}" type="datetimeFigureOut">
              <a:rPr lang="nl-BE" smtClean="0"/>
              <a:t>23/01/2017</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9BC25148-5054-4BAF-A24F-86EFD6945187}" type="slidenum">
              <a:rPr lang="nl-BE" smtClean="0"/>
              <a:t>‹nr.›</a:t>
            </a:fld>
            <a:endParaRPr lang="nl-BE"/>
          </a:p>
        </p:txBody>
      </p:sp>
    </p:spTree>
    <p:extLst>
      <p:ext uri="{BB962C8B-B14F-4D97-AF65-F5344CB8AC3E}">
        <p14:creationId xmlns:p14="http://schemas.microsoft.com/office/powerpoint/2010/main" val="1267190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11638D1-BD70-4BB2-8DE3-F53941FDA253}" type="datetimeFigureOut">
              <a:rPr lang="nl-BE" smtClean="0"/>
              <a:t>23/01/2017</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9BC25148-5054-4BAF-A24F-86EFD6945187}" type="slidenum">
              <a:rPr lang="nl-BE" smtClean="0"/>
              <a:t>‹nr.›</a:t>
            </a:fld>
            <a:endParaRPr lang="nl-BE"/>
          </a:p>
        </p:txBody>
      </p:sp>
    </p:spTree>
    <p:extLst>
      <p:ext uri="{BB962C8B-B14F-4D97-AF65-F5344CB8AC3E}">
        <p14:creationId xmlns:p14="http://schemas.microsoft.com/office/powerpoint/2010/main" val="338199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B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511638D1-BD70-4BB2-8DE3-F53941FDA253}" type="datetimeFigureOut">
              <a:rPr lang="nl-BE" smtClean="0"/>
              <a:t>23/01/2017</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9BC25148-5054-4BAF-A24F-86EFD6945187}" type="slidenum">
              <a:rPr lang="nl-BE" smtClean="0"/>
              <a:t>‹nr.›</a:t>
            </a:fld>
            <a:endParaRPr lang="nl-BE"/>
          </a:p>
        </p:txBody>
      </p:sp>
    </p:spTree>
    <p:extLst>
      <p:ext uri="{BB962C8B-B14F-4D97-AF65-F5344CB8AC3E}">
        <p14:creationId xmlns:p14="http://schemas.microsoft.com/office/powerpoint/2010/main" val="955748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B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511638D1-BD70-4BB2-8DE3-F53941FDA253}" type="datetimeFigureOut">
              <a:rPr lang="nl-BE" smtClean="0"/>
              <a:t>23/01/2017</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9BC25148-5054-4BAF-A24F-86EFD6945187}" type="slidenum">
              <a:rPr lang="nl-BE" smtClean="0"/>
              <a:t>‹nr.›</a:t>
            </a:fld>
            <a:endParaRPr lang="nl-BE"/>
          </a:p>
        </p:txBody>
      </p:sp>
    </p:spTree>
    <p:extLst>
      <p:ext uri="{BB962C8B-B14F-4D97-AF65-F5344CB8AC3E}">
        <p14:creationId xmlns:p14="http://schemas.microsoft.com/office/powerpoint/2010/main" val="1087276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1638D1-BD70-4BB2-8DE3-F53941FDA253}" type="datetimeFigureOut">
              <a:rPr lang="nl-BE" smtClean="0"/>
              <a:t>23/01/2017</a:t>
            </a:fld>
            <a:endParaRPr lang="nl-B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C25148-5054-4BAF-A24F-86EFD6945187}" type="slidenum">
              <a:rPr lang="nl-BE" smtClean="0"/>
              <a:t>‹nr.›</a:t>
            </a:fld>
            <a:endParaRPr lang="nl-BE"/>
          </a:p>
        </p:txBody>
      </p:sp>
    </p:spTree>
    <p:extLst>
      <p:ext uri="{BB962C8B-B14F-4D97-AF65-F5344CB8AC3E}">
        <p14:creationId xmlns:p14="http://schemas.microsoft.com/office/powerpoint/2010/main" val="3908891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vimeo.com/16926522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https://overheid.vlaanderen.be/sites/default/files/Modellicenties_NL_20141119.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opendata.vlaanderen.be/dataset?q="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ailto:noel.vanherreweghe@kb.vlaanderen.be" TargetMode="External"/><Relationship Id="rId1" Type="http://schemas.openxmlformats.org/officeDocument/2006/relationships/slideLayout" Target="../slideLayouts/slideLayout13.xml"/><Relationship Id="rId4" Type="http://schemas.openxmlformats.org/officeDocument/2006/relationships/hyperlink" Target="https://overheid.vlaanderen.be/opendat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355332" y="2410819"/>
            <a:ext cx="8856143" cy="1579711"/>
          </a:xfrm>
        </p:spPr>
        <p:txBody>
          <a:bodyPr/>
          <a:lstStyle/>
          <a:p>
            <a:r>
              <a:rPr lang="nl-BE" dirty="0" smtClean="0"/>
              <a:t>Open Data in Vlaanderen</a:t>
            </a:r>
            <a:endParaRPr lang="nl-BE" dirty="0"/>
          </a:p>
        </p:txBody>
      </p:sp>
      <p:sp>
        <p:nvSpPr>
          <p:cNvPr id="3" name="Ondertitel 2"/>
          <p:cNvSpPr>
            <a:spLocks noGrp="1"/>
          </p:cNvSpPr>
          <p:nvPr>
            <p:ph type="subTitle" idx="1"/>
          </p:nvPr>
        </p:nvSpPr>
        <p:spPr>
          <a:xfrm>
            <a:off x="1355332" y="4474953"/>
            <a:ext cx="7139475" cy="1053708"/>
          </a:xfrm>
        </p:spPr>
        <p:txBody>
          <a:bodyPr/>
          <a:lstStyle/>
          <a:p>
            <a:r>
              <a:rPr lang="nl-BE" sz="4400" b="1" dirty="0" smtClean="0"/>
              <a:t>2</a:t>
            </a:r>
            <a:r>
              <a:rPr lang="nl-BE" sz="4400" b="1" i="1" dirty="0" smtClean="0"/>
              <a:t>01</a:t>
            </a:r>
            <a:r>
              <a:rPr lang="nl-BE" sz="4400" b="1" dirty="0" smtClean="0"/>
              <a:t>7</a:t>
            </a:r>
            <a:endParaRPr lang="nl-BE" sz="4400" b="1" dirty="0" smtClean="0"/>
          </a:p>
        </p:txBody>
      </p:sp>
    </p:spTree>
    <p:extLst>
      <p:ext uri="{BB962C8B-B14F-4D97-AF65-F5344CB8AC3E}">
        <p14:creationId xmlns:p14="http://schemas.microsoft.com/office/powerpoint/2010/main" val="3132911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40472" y="293315"/>
            <a:ext cx="11929997" cy="707886"/>
          </a:xfrm>
          <a:prstGeom prst="rect">
            <a:avLst/>
          </a:prstGeom>
        </p:spPr>
        <p:txBody>
          <a:bodyPr wrap="none">
            <a:spAutoFit/>
          </a:bodyPr>
          <a:lstStyle/>
          <a:p>
            <a:r>
              <a:rPr lang="nl-BE" sz="4000" b="1" dirty="0" smtClean="0"/>
              <a:t>Open Data – </a:t>
            </a:r>
            <a:r>
              <a:rPr lang="nl-BE" sz="4000" b="1" dirty="0"/>
              <a:t>https://overheid.vlaanderen.be/opendata</a:t>
            </a:r>
            <a:endParaRPr lang="nl-BE" sz="4000" b="1" dirty="0"/>
          </a:p>
        </p:txBody>
      </p:sp>
      <p:pic>
        <p:nvPicPr>
          <p:cNvPr id="3" name="Afbeelding 2"/>
          <p:cNvPicPr>
            <a:picLocks noChangeAspect="1"/>
          </p:cNvPicPr>
          <p:nvPr/>
        </p:nvPicPr>
        <p:blipFill>
          <a:blip r:embed="rId3"/>
          <a:stretch>
            <a:fillRect/>
          </a:stretch>
        </p:blipFill>
        <p:spPr>
          <a:xfrm>
            <a:off x="240473" y="1257300"/>
            <a:ext cx="5602498" cy="3345873"/>
          </a:xfrm>
          <a:prstGeom prst="rect">
            <a:avLst/>
          </a:prstGeom>
        </p:spPr>
      </p:pic>
      <p:sp>
        <p:nvSpPr>
          <p:cNvPr id="4" name="Rechthoek 3"/>
          <p:cNvSpPr/>
          <p:nvPr/>
        </p:nvSpPr>
        <p:spPr>
          <a:xfrm>
            <a:off x="5842971" y="1257300"/>
            <a:ext cx="6080469" cy="2062103"/>
          </a:xfrm>
          <a:prstGeom prst="rect">
            <a:avLst/>
          </a:prstGeom>
        </p:spPr>
        <p:txBody>
          <a:bodyPr wrap="square">
            <a:spAutoFit/>
          </a:bodyPr>
          <a:lstStyle/>
          <a:p>
            <a:pPr marL="285750" indent="-285750">
              <a:buFont typeface="Arial" panose="020B0604020202020204" pitchFamily="34" charset="0"/>
              <a:buChar char="•"/>
            </a:pPr>
            <a:r>
              <a:rPr lang="nl-BE" sz="1600" dirty="0" smtClean="0">
                <a:latin typeface="Antwerpen" panose="00000500000000000000" pitchFamily="2" charset="0"/>
              </a:rPr>
              <a:t>Sinds 2012</a:t>
            </a:r>
          </a:p>
          <a:p>
            <a:pPr marL="285750" indent="-285750">
              <a:buFont typeface="Arial" panose="020B0604020202020204" pitchFamily="34" charset="0"/>
              <a:buChar char="•"/>
            </a:pPr>
            <a:r>
              <a:rPr lang="nl-BE" sz="1600" dirty="0" smtClean="0">
                <a:latin typeface="Antwerpen" panose="00000500000000000000" pitchFamily="2" charset="0"/>
              </a:rPr>
              <a:t>Vlaamse Regeerakkoorden</a:t>
            </a:r>
          </a:p>
          <a:p>
            <a:pPr marL="285750" indent="-285750">
              <a:buFont typeface="Arial" panose="020B0604020202020204" pitchFamily="34" charset="0"/>
              <a:buChar char="•"/>
            </a:pPr>
            <a:r>
              <a:rPr lang="nl-BE" sz="1600" dirty="0" smtClean="0">
                <a:latin typeface="Antwerpen" panose="00000500000000000000" pitchFamily="2" charset="0"/>
              </a:rPr>
              <a:t>Open Data Framework (4 sporen)</a:t>
            </a:r>
          </a:p>
          <a:p>
            <a:pPr marL="285750" indent="-285750">
              <a:buFont typeface="Arial" panose="020B0604020202020204" pitchFamily="34" charset="0"/>
              <a:buChar char="•"/>
            </a:pPr>
            <a:r>
              <a:rPr lang="nl-BE" sz="1600" dirty="0" smtClean="0">
                <a:latin typeface="Antwerpen" panose="00000500000000000000" pitchFamily="2" charset="0"/>
              </a:rPr>
              <a:t>Open Data handleiding &amp; URI strategie</a:t>
            </a:r>
          </a:p>
          <a:p>
            <a:pPr marL="285750" indent="-285750">
              <a:buFont typeface="Arial" panose="020B0604020202020204" pitchFamily="34" charset="0"/>
              <a:buChar char="•"/>
            </a:pPr>
            <a:r>
              <a:rPr lang="nl-BE" sz="1600" dirty="0" smtClean="0">
                <a:latin typeface="Antwerpen" panose="00000500000000000000" pitchFamily="2" charset="0"/>
              </a:rPr>
              <a:t>Open Data Dag in Vlaanderen – (2016: </a:t>
            </a:r>
            <a:r>
              <a:rPr lang="nl-BE" sz="1600" dirty="0" err="1" smtClean="0">
                <a:latin typeface="Antwerpen" panose="00000500000000000000" pitchFamily="2" charset="0"/>
              </a:rPr>
              <a:t>Trefdag</a:t>
            </a:r>
            <a:r>
              <a:rPr lang="nl-BE" sz="1600" dirty="0" smtClean="0">
                <a:latin typeface="Antwerpen" panose="00000500000000000000" pitchFamily="2" charset="0"/>
              </a:rPr>
              <a:t>)</a:t>
            </a:r>
          </a:p>
          <a:p>
            <a:pPr marL="285750" indent="-285750">
              <a:buFont typeface="Arial" panose="020B0604020202020204" pitchFamily="34" charset="0"/>
              <a:buChar char="•"/>
            </a:pPr>
            <a:r>
              <a:rPr lang="nl-BE" sz="1600" dirty="0" smtClean="0">
                <a:latin typeface="Antwerpen" panose="00000500000000000000" pitchFamily="2" charset="0"/>
              </a:rPr>
              <a:t>Open Data wedstrijd</a:t>
            </a:r>
          </a:p>
          <a:p>
            <a:pPr marL="285750" indent="-285750">
              <a:buFont typeface="Arial" panose="020B0604020202020204" pitchFamily="34" charset="0"/>
              <a:buChar char="•"/>
            </a:pPr>
            <a:r>
              <a:rPr lang="nl-BE" sz="1600" dirty="0" smtClean="0">
                <a:latin typeface="Antwerpen" panose="00000500000000000000" pitchFamily="2" charset="0"/>
              </a:rPr>
              <a:t>Europese projecten – Share-PSI</a:t>
            </a:r>
          </a:p>
          <a:p>
            <a:pPr marL="285750" indent="-285750">
              <a:buFont typeface="Arial" panose="020B0604020202020204" pitchFamily="34" charset="0"/>
              <a:buChar char="•"/>
            </a:pPr>
            <a:r>
              <a:rPr lang="nl-BE" sz="1600" dirty="0" smtClean="0">
                <a:latin typeface="Antwerpen" panose="00000500000000000000" pitchFamily="2" charset="0"/>
              </a:rPr>
              <a:t>Open Data ronde tafels</a:t>
            </a:r>
            <a:endParaRPr lang="nl-BE" sz="1600" dirty="0">
              <a:latin typeface="Antwerpen" panose="00000500000000000000" pitchFamily="2" charset="0"/>
            </a:endParaRPr>
          </a:p>
        </p:txBody>
      </p:sp>
      <p:pic>
        <p:nvPicPr>
          <p:cNvPr id="5" name="Afbeelding 4">
            <a:hlinkClick r:id="rId4"/>
          </p:cNvPr>
          <p:cNvPicPr>
            <a:picLocks noChangeAspect="1"/>
          </p:cNvPicPr>
          <p:nvPr/>
        </p:nvPicPr>
        <p:blipFill>
          <a:blip r:embed="rId5"/>
          <a:stretch>
            <a:fillRect/>
          </a:stretch>
        </p:blipFill>
        <p:spPr>
          <a:xfrm>
            <a:off x="6347058" y="3766292"/>
            <a:ext cx="4553006" cy="2535316"/>
          </a:xfrm>
          <a:prstGeom prst="rect">
            <a:avLst/>
          </a:prstGeom>
        </p:spPr>
      </p:pic>
      <p:sp>
        <p:nvSpPr>
          <p:cNvPr id="6" name="Rechthoek 5"/>
          <p:cNvSpPr/>
          <p:nvPr/>
        </p:nvSpPr>
        <p:spPr>
          <a:xfrm>
            <a:off x="6243149" y="6217276"/>
            <a:ext cx="3088859" cy="369332"/>
          </a:xfrm>
          <a:prstGeom prst="rect">
            <a:avLst/>
          </a:prstGeom>
        </p:spPr>
        <p:txBody>
          <a:bodyPr wrap="none">
            <a:spAutoFit/>
          </a:bodyPr>
          <a:lstStyle/>
          <a:p>
            <a:r>
              <a:rPr lang="nl-BE" dirty="0" smtClean="0">
                <a:hlinkClick r:id="rId4"/>
              </a:rPr>
              <a:t>https://vimeo.com/169265228</a:t>
            </a:r>
            <a:endParaRPr lang="nl-BE" dirty="0"/>
          </a:p>
        </p:txBody>
      </p:sp>
    </p:spTree>
    <p:extLst>
      <p:ext uri="{BB962C8B-B14F-4D97-AF65-F5344CB8AC3E}">
        <p14:creationId xmlns:p14="http://schemas.microsoft.com/office/powerpoint/2010/main" val="341409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40472" y="293315"/>
            <a:ext cx="9905597" cy="707886"/>
          </a:xfrm>
          <a:prstGeom prst="rect">
            <a:avLst/>
          </a:prstGeom>
        </p:spPr>
        <p:txBody>
          <a:bodyPr wrap="none">
            <a:spAutoFit/>
          </a:bodyPr>
          <a:lstStyle/>
          <a:p>
            <a:r>
              <a:rPr lang="nl-BE" sz="4000" b="1" dirty="0" smtClean="0"/>
              <a:t>Open Data – </a:t>
            </a:r>
            <a:r>
              <a:rPr lang="nl-BE" sz="4000" b="1" dirty="0" smtClean="0"/>
              <a:t>https://overheid.vlaanderen.be/</a:t>
            </a:r>
            <a:endParaRPr lang="nl-BE" sz="4000" b="1" dirty="0"/>
          </a:p>
        </p:txBody>
      </p:sp>
      <p:pic>
        <p:nvPicPr>
          <p:cNvPr id="3" name="Afbeelding 2"/>
          <p:cNvPicPr>
            <a:picLocks noChangeAspect="1"/>
          </p:cNvPicPr>
          <p:nvPr/>
        </p:nvPicPr>
        <p:blipFill>
          <a:blip r:embed="rId3"/>
          <a:stretch>
            <a:fillRect/>
          </a:stretch>
        </p:blipFill>
        <p:spPr>
          <a:xfrm>
            <a:off x="317356" y="1306225"/>
            <a:ext cx="5073510" cy="2776371"/>
          </a:xfrm>
          <a:prstGeom prst="rect">
            <a:avLst/>
          </a:prstGeom>
        </p:spPr>
      </p:pic>
      <p:sp>
        <p:nvSpPr>
          <p:cNvPr id="4" name="Rechthoek 3"/>
          <p:cNvSpPr/>
          <p:nvPr/>
        </p:nvSpPr>
        <p:spPr>
          <a:xfrm>
            <a:off x="5943410" y="1183600"/>
            <a:ext cx="6037117" cy="3323987"/>
          </a:xfrm>
          <a:prstGeom prst="rect">
            <a:avLst/>
          </a:prstGeom>
        </p:spPr>
        <p:txBody>
          <a:bodyPr wrap="square">
            <a:spAutoFit/>
          </a:bodyPr>
          <a:lstStyle/>
          <a:p>
            <a:pPr marL="171450" indent="-171450">
              <a:spcBef>
                <a:spcPct val="25000"/>
              </a:spcBef>
              <a:spcAft>
                <a:spcPct val="25000"/>
              </a:spcAft>
              <a:buFont typeface="Arial" panose="020B0604020202020204" pitchFamily="34" charset="0"/>
              <a:buChar char="•"/>
            </a:pPr>
            <a:r>
              <a:rPr lang="nl-BE" sz="1400" b="1" dirty="0">
                <a:latin typeface="Antwerpen" panose="00000500000000000000" pitchFamily="2" charset="0"/>
              </a:rPr>
              <a:t>Herziening PSI-richtlijn (2013/37/EU)</a:t>
            </a:r>
          </a:p>
          <a:p>
            <a:pPr marL="628650" lvl="1" indent="-171450">
              <a:spcBef>
                <a:spcPct val="25000"/>
              </a:spcBef>
              <a:spcAft>
                <a:spcPct val="25000"/>
              </a:spcAft>
              <a:buFont typeface="Arial" panose="020B0604020202020204" pitchFamily="34" charset="0"/>
              <a:buChar char="•"/>
            </a:pPr>
            <a:r>
              <a:rPr lang="nl-BE" sz="1400" dirty="0">
                <a:latin typeface="Antwerpen" panose="00000500000000000000" pitchFamily="2" charset="0"/>
              </a:rPr>
              <a:t>Recht op hergebruik van algemeen toegankelijke “bestuursdocumenten” (incl. data)</a:t>
            </a:r>
          </a:p>
          <a:p>
            <a:pPr marL="628650" lvl="1" indent="-171450">
              <a:spcBef>
                <a:spcPct val="25000"/>
              </a:spcBef>
              <a:spcAft>
                <a:spcPct val="25000"/>
              </a:spcAft>
              <a:buFont typeface="Arial" panose="020B0604020202020204" pitchFamily="34" charset="0"/>
              <a:buChar char="•"/>
            </a:pPr>
            <a:r>
              <a:rPr lang="nl-BE" sz="1400" dirty="0">
                <a:latin typeface="Antwerpen" panose="00000500000000000000" pitchFamily="2" charset="0"/>
              </a:rPr>
              <a:t>Uitbreiding van het toepassingsgebied</a:t>
            </a:r>
          </a:p>
          <a:p>
            <a:pPr marL="171450" indent="-171450">
              <a:spcBef>
                <a:spcPct val="25000"/>
              </a:spcBef>
              <a:spcAft>
                <a:spcPct val="25000"/>
              </a:spcAft>
              <a:buFont typeface="Arial" panose="020B0604020202020204" pitchFamily="34" charset="0"/>
              <a:buChar char="•"/>
            </a:pPr>
            <a:r>
              <a:rPr lang="nl-BE" sz="1400" b="1" dirty="0" smtClean="0">
                <a:latin typeface="Antwerpen" panose="00000500000000000000" pitchFamily="2" charset="0"/>
              </a:rPr>
              <a:t>Aanpassing </a:t>
            </a:r>
            <a:r>
              <a:rPr lang="nl-BE" sz="1400" b="1" dirty="0">
                <a:latin typeface="Antwerpen" panose="00000500000000000000" pitchFamily="2" charset="0"/>
              </a:rPr>
              <a:t>decreet hergebruik van overheidsinformatie</a:t>
            </a:r>
          </a:p>
          <a:p>
            <a:pPr marL="628650" lvl="1" indent="-171450">
              <a:spcBef>
                <a:spcPct val="25000"/>
              </a:spcBef>
              <a:spcAft>
                <a:spcPct val="25000"/>
              </a:spcAft>
              <a:buFont typeface="Arial" panose="020B0604020202020204" pitchFamily="34" charset="0"/>
              <a:buChar char="•"/>
            </a:pPr>
            <a:r>
              <a:rPr lang="nl-BE" sz="1400" dirty="0">
                <a:latin typeface="Antwerpen" panose="00000500000000000000" pitchFamily="2" charset="0"/>
              </a:rPr>
              <a:t>Omzetting gewijzigde PSI-richtlijn + herbruikbare “bestuursdocumenten” (incl. data) moeten ook kosteloos gedeeld worden tussen overheden</a:t>
            </a:r>
          </a:p>
          <a:p>
            <a:pPr marL="171450" indent="-171450">
              <a:spcBef>
                <a:spcPct val="25000"/>
              </a:spcBef>
              <a:spcAft>
                <a:spcPct val="25000"/>
              </a:spcAft>
              <a:buFont typeface="Arial" panose="020B0604020202020204" pitchFamily="34" charset="0"/>
              <a:buChar char="•"/>
            </a:pPr>
            <a:r>
              <a:rPr lang="nl-BE" sz="1400" b="1" dirty="0" smtClean="0">
                <a:latin typeface="Antwerpen" panose="00000500000000000000" pitchFamily="2" charset="0"/>
              </a:rPr>
              <a:t>Operationalisering </a:t>
            </a:r>
            <a:r>
              <a:rPr lang="nl-BE" sz="1400" b="1" dirty="0">
                <a:latin typeface="Antwerpen" panose="00000500000000000000" pitchFamily="2" charset="0"/>
              </a:rPr>
              <a:t>van het decreet</a:t>
            </a:r>
          </a:p>
          <a:p>
            <a:pPr marL="628650" lvl="1" indent="-171450">
              <a:spcBef>
                <a:spcPct val="25000"/>
              </a:spcBef>
              <a:spcAft>
                <a:spcPct val="25000"/>
              </a:spcAft>
              <a:buFont typeface="Arial" panose="020B0604020202020204" pitchFamily="34" charset="0"/>
              <a:buChar char="•"/>
            </a:pPr>
            <a:r>
              <a:rPr lang="nl-BE" sz="1400" dirty="0">
                <a:latin typeface="Antwerpen" panose="00000500000000000000" pitchFamily="2" charset="0"/>
              </a:rPr>
              <a:t>Uitvoeringbesluit met modellicenties voor hergebruik en criteria voor het bepalen van vergoedingen.</a:t>
            </a:r>
            <a:endParaRPr lang="nl-BE" sz="1400" dirty="0">
              <a:latin typeface="Antwerpen" panose="00000500000000000000" pitchFamily="2" charset="0"/>
            </a:endParaRPr>
          </a:p>
        </p:txBody>
      </p:sp>
      <p:pic>
        <p:nvPicPr>
          <p:cNvPr id="5" name="Picture 5">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6122" y="4227020"/>
            <a:ext cx="1985001" cy="2503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hthoek 5"/>
          <p:cNvSpPr/>
          <p:nvPr/>
        </p:nvSpPr>
        <p:spPr>
          <a:xfrm>
            <a:off x="6074469" y="4689986"/>
            <a:ext cx="6096000" cy="1600438"/>
          </a:xfrm>
          <a:prstGeom prst="rect">
            <a:avLst/>
          </a:prstGeom>
        </p:spPr>
        <p:txBody>
          <a:bodyPr>
            <a:spAutoFit/>
          </a:bodyPr>
          <a:lstStyle/>
          <a:p>
            <a:pPr lvl="0"/>
            <a:r>
              <a:rPr lang="nl-BE" sz="1400" b="1" dirty="0" smtClean="0">
                <a:latin typeface="Antwerpen" panose="00000500000000000000" pitchFamily="2" charset="0"/>
              </a:rPr>
              <a:t>Drie </a:t>
            </a:r>
            <a:r>
              <a:rPr lang="nl-BE" sz="1400" b="1" dirty="0">
                <a:latin typeface="Antwerpen" panose="00000500000000000000" pitchFamily="2" charset="0"/>
              </a:rPr>
              <a:t>open data modellicenties:</a:t>
            </a:r>
          </a:p>
          <a:p>
            <a:pPr marL="742950" lvl="1" indent="-285750">
              <a:buFont typeface="Arial" panose="020B0604020202020204" pitchFamily="34" charset="0"/>
              <a:buChar char="•"/>
            </a:pPr>
            <a:r>
              <a:rPr lang="nl-BE" sz="1400" dirty="0">
                <a:latin typeface="Antwerpen" panose="00000500000000000000" pitchFamily="2" charset="0"/>
              </a:rPr>
              <a:t>CC0-verklaring</a:t>
            </a:r>
          </a:p>
          <a:p>
            <a:pPr marL="742950" lvl="1" indent="-285750">
              <a:buFont typeface="Arial" panose="020B0604020202020204" pitchFamily="34" charset="0"/>
              <a:buChar char="•"/>
            </a:pPr>
            <a:r>
              <a:rPr lang="nl-BE" sz="1400" dirty="0">
                <a:latin typeface="Antwerpen" panose="00000500000000000000" pitchFamily="2" charset="0"/>
              </a:rPr>
              <a:t>Modellicentie voor gratis hergebruik</a:t>
            </a:r>
          </a:p>
          <a:p>
            <a:pPr marL="742950" lvl="1" indent="-285750">
              <a:buFont typeface="Arial" panose="020B0604020202020204" pitchFamily="34" charset="0"/>
              <a:buChar char="•"/>
            </a:pPr>
            <a:r>
              <a:rPr lang="nl-BE" sz="1400" dirty="0">
                <a:latin typeface="Antwerpen" panose="00000500000000000000" pitchFamily="2" charset="0"/>
              </a:rPr>
              <a:t>Modellicentie voor hergebruik tegen vergoeding</a:t>
            </a:r>
          </a:p>
          <a:p>
            <a:pPr marL="742950" lvl="1" indent="-285750">
              <a:buFont typeface="Arial" panose="020B0604020202020204" pitchFamily="34" charset="0"/>
              <a:buChar char="•"/>
            </a:pPr>
            <a:endParaRPr lang="nl-BE" sz="1400" dirty="0">
              <a:latin typeface="Antwerpen" panose="00000500000000000000" pitchFamily="2" charset="0"/>
            </a:endParaRPr>
          </a:p>
          <a:p>
            <a:r>
              <a:rPr lang="nl-BE" sz="1400" dirty="0">
                <a:latin typeface="Antwerpen" panose="00000500000000000000" pitchFamily="2" charset="0"/>
              </a:rPr>
              <a:t>Verplicht gebruik tenzij de betrokken instantie anders motiveert</a:t>
            </a:r>
            <a:endParaRPr lang="nl-BE" sz="1400" dirty="0">
              <a:latin typeface="Antwerpen" panose="00000500000000000000" pitchFamily="2" charset="0"/>
            </a:endParaRPr>
          </a:p>
        </p:txBody>
      </p:sp>
    </p:spTree>
    <p:extLst>
      <p:ext uri="{BB962C8B-B14F-4D97-AF65-F5344CB8AC3E}">
        <p14:creationId xmlns:p14="http://schemas.microsoft.com/office/powerpoint/2010/main" val="1540838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hlinkClick r:id="rId3"/>
          </p:cNvPr>
          <p:cNvPicPr>
            <a:picLocks noChangeAspect="1"/>
          </p:cNvPicPr>
          <p:nvPr/>
        </p:nvPicPr>
        <p:blipFill>
          <a:blip r:embed="rId4"/>
          <a:stretch>
            <a:fillRect/>
          </a:stretch>
        </p:blipFill>
        <p:spPr>
          <a:xfrm>
            <a:off x="2027435" y="1619387"/>
            <a:ext cx="8366791" cy="4032448"/>
          </a:xfrm>
          <a:prstGeom prst="rect">
            <a:avLst/>
          </a:prstGeom>
        </p:spPr>
      </p:pic>
      <p:sp>
        <p:nvSpPr>
          <p:cNvPr id="10" name="Rechthoek 9"/>
          <p:cNvSpPr/>
          <p:nvPr/>
        </p:nvSpPr>
        <p:spPr>
          <a:xfrm>
            <a:off x="3603803" y="5769543"/>
            <a:ext cx="4236994" cy="369332"/>
          </a:xfrm>
          <a:prstGeom prst="rect">
            <a:avLst/>
          </a:prstGeom>
        </p:spPr>
        <p:txBody>
          <a:bodyPr wrap="none">
            <a:spAutoFit/>
          </a:bodyPr>
          <a:lstStyle/>
          <a:p>
            <a:r>
              <a:rPr lang="nl-BE" dirty="0">
                <a:hlinkClick r:id="rId3"/>
              </a:rPr>
              <a:t>http://opendata.vlaanderen.be/dataset?q=</a:t>
            </a:r>
            <a:endParaRPr lang="nl-BE" dirty="0"/>
          </a:p>
        </p:txBody>
      </p:sp>
      <p:sp>
        <p:nvSpPr>
          <p:cNvPr id="11" name="Rechthoek 10"/>
          <p:cNvSpPr/>
          <p:nvPr/>
        </p:nvSpPr>
        <p:spPr>
          <a:xfrm>
            <a:off x="5206130" y="3694466"/>
            <a:ext cx="1656184" cy="369330"/>
          </a:xfrm>
          <a:prstGeom prst="rect">
            <a:avLst/>
          </a:prstGeom>
          <a:noFill/>
          <a:ln w="38100" cap="flat">
            <a:solidFill>
              <a:srgbClr val="FF000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latinLnBrk="1" hangingPunct="0"/>
            <a:endParaRPr lang="nl-BE">
              <a:ln>
                <a:solidFill>
                  <a:srgbClr val="FF0000"/>
                </a:solidFill>
              </a:ln>
              <a:solidFill>
                <a:srgbClr val="000000"/>
              </a:solidFill>
              <a:latin typeface="FlandersArtSans-Regular"/>
              <a:ea typeface="FlandersArtSans-Regular"/>
              <a:cs typeface="FlandersArtSans-Regular"/>
              <a:sym typeface="FlandersArtSans-Regular"/>
            </a:endParaRPr>
          </a:p>
        </p:txBody>
      </p:sp>
      <p:sp>
        <p:nvSpPr>
          <p:cNvPr id="12" name="Rechthoek 11"/>
          <p:cNvSpPr/>
          <p:nvPr/>
        </p:nvSpPr>
        <p:spPr>
          <a:xfrm>
            <a:off x="379057" y="279667"/>
            <a:ext cx="11049948" cy="584775"/>
          </a:xfrm>
          <a:prstGeom prst="rect">
            <a:avLst/>
          </a:prstGeom>
        </p:spPr>
        <p:txBody>
          <a:bodyPr wrap="none">
            <a:spAutoFit/>
          </a:bodyPr>
          <a:lstStyle/>
          <a:p>
            <a:r>
              <a:rPr lang="nl-BE" sz="3200" b="1" dirty="0" smtClean="0"/>
              <a:t>Open Data – </a:t>
            </a:r>
            <a:r>
              <a:rPr lang="nl-BE" sz="3200" b="1" dirty="0"/>
              <a:t>https://</a:t>
            </a:r>
            <a:r>
              <a:rPr lang="nl-BE" sz="3200" b="1" dirty="0" smtClean="0"/>
              <a:t>overheid.vlaanderen.be/</a:t>
            </a:r>
            <a:r>
              <a:rPr lang="nl-BE" sz="3200" b="1" dirty="0" smtClean="0"/>
              <a:t>open-data-portaal</a:t>
            </a:r>
            <a:endParaRPr lang="nl-BE" sz="3200" b="1" dirty="0"/>
          </a:p>
        </p:txBody>
      </p:sp>
    </p:spTree>
    <p:extLst>
      <p:ext uri="{BB962C8B-B14F-4D97-AF65-F5344CB8AC3E}">
        <p14:creationId xmlns:p14="http://schemas.microsoft.com/office/powerpoint/2010/main" val="23081716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92420" y="1809676"/>
            <a:ext cx="2958500" cy="463200"/>
          </a:xfrm>
        </p:spPr>
        <p:txBody>
          <a:bodyPr>
            <a:normAutofit fontScale="90000"/>
          </a:bodyPr>
          <a:lstStyle/>
          <a:p>
            <a:r>
              <a:rPr lang="nl-BE" dirty="0" err="1" smtClean="0"/>
              <a:t>Geopunt</a:t>
            </a:r>
            <a:endParaRPr lang="nl-BE" dirty="0"/>
          </a:p>
        </p:txBody>
      </p:sp>
      <p:pic>
        <p:nvPicPr>
          <p:cNvPr id="4" name="Afbeelding 3"/>
          <p:cNvPicPr>
            <a:picLocks noChangeAspect="1"/>
          </p:cNvPicPr>
          <p:nvPr/>
        </p:nvPicPr>
        <p:blipFill>
          <a:blip r:embed="rId3"/>
          <a:stretch>
            <a:fillRect/>
          </a:stretch>
        </p:blipFill>
        <p:spPr>
          <a:xfrm>
            <a:off x="2192420" y="2519002"/>
            <a:ext cx="7696200" cy="4048894"/>
          </a:xfrm>
          <a:prstGeom prst="rect">
            <a:avLst/>
          </a:prstGeom>
        </p:spPr>
      </p:pic>
      <p:sp>
        <p:nvSpPr>
          <p:cNvPr id="5" name="Rechthoek 4"/>
          <p:cNvSpPr/>
          <p:nvPr/>
        </p:nvSpPr>
        <p:spPr>
          <a:xfrm>
            <a:off x="3304580" y="3362579"/>
            <a:ext cx="1944216" cy="369330"/>
          </a:xfrm>
          <a:prstGeom prst="rect">
            <a:avLst/>
          </a:prstGeom>
          <a:noFill/>
          <a:ln w="38100" cap="flat">
            <a:solidFill>
              <a:srgbClr val="FF000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latinLnBrk="1" hangingPunct="0"/>
            <a:endParaRPr lang="nl-BE">
              <a:ln>
                <a:solidFill>
                  <a:srgbClr val="FF0000"/>
                </a:solidFill>
              </a:ln>
              <a:solidFill>
                <a:srgbClr val="000000"/>
              </a:solidFill>
              <a:latin typeface="FlandersArtSans-Regular"/>
              <a:ea typeface="FlandersArtSans-Regular"/>
              <a:cs typeface="FlandersArtSans-Regular"/>
              <a:sym typeface="FlandersArtSans-Regular"/>
            </a:endParaRPr>
          </a:p>
        </p:txBody>
      </p:sp>
      <p:sp>
        <p:nvSpPr>
          <p:cNvPr id="6" name="Titel 1"/>
          <p:cNvSpPr txBox="1">
            <a:spLocks/>
          </p:cNvSpPr>
          <p:nvPr/>
        </p:nvSpPr>
        <p:spPr>
          <a:xfrm>
            <a:off x="506789" y="1110568"/>
            <a:ext cx="5886989" cy="538936"/>
          </a:xfrm>
          <a:prstGeom prst="rect">
            <a:avLst/>
          </a:prstGeom>
        </p:spPr>
        <p:txBody>
          <a:bodyPr vert="horz" lIns="0" tIns="0" rIns="0" bIns="0" rtlCol="0" anchor="t" anchorCtr="0">
            <a:noAutofit/>
          </a:bodyPr>
          <a:lstStyle>
            <a:lvl1pPr algn="l" defTabSz="914400" rtl="0" eaLnBrk="1" latinLnBrk="0" hangingPunct="1">
              <a:lnSpc>
                <a:spcPts val="3800"/>
              </a:lnSpc>
              <a:spcBef>
                <a:spcPts val="0"/>
              </a:spcBef>
              <a:buNone/>
              <a:defRPr sz="3700" b="0" i="0" kern="1200">
                <a:solidFill>
                  <a:schemeClr val="tx1"/>
                </a:solidFill>
                <a:latin typeface="FlandersArtSans-Bold" panose="00000800000000000000" pitchFamily="2" charset="0"/>
                <a:ea typeface="+mj-ea"/>
                <a:cs typeface="FlandersArtSans-Bold" panose="00000800000000000000" pitchFamily="2" charset="0"/>
              </a:defRPr>
            </a:lvl1pPr>
          </a:lstStyle>
          <a:p>
            <a:r>
              <a:rPr lang="nl-BE" sz="3200" dirty="0"/>
              <a:t>DOORSTROMING PORTALEN</a:t>
            </a:r>
            <a:endParaRPr lang="nl-BE" sz="3200" dirty="0"/>
          </a:p>
        </p:txBody>
      </p:sp>
      <p:sp>
        <p:nvSpPr>
          <p:cNvPr id="9" name="Afgeronde rechthoek 4"/>
          <p:cNvSpPr/>
          <p:nvPr/>
        </p:nvSpPr>
        <p:spPr>
          <a:xfrm>
            <a:off x="2192420" y="242844"/>
            <a:ext cx="7331698" cy="7791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defTabSz="1600200">
              <a:lnSpc>
                <a:spcPct val="90000"/>
              </a:lnSpc>
              <a:spcBef>
                <a:spcPct val="0"/>
              </a:spcBef>
              <a:spcAft>
                <a:spcPct val="35000"/>
              </a:spcAft>
            </a:pPr>
            <a:r>
              <a:rPr lang="nl-NL" sz="3600" dirty="0"/>
              <a:t>Open Data bij de Vlaamse overheid</a:t>
            </a:r>
            <a:endParaRPr lang="en-US" sz="3600" dirty="0"/>
          </a:p>
        </p:txBody>
      </p:sp>
      <p:sp>
        <p:nvSpPr>
          <p:cNvPr id="10" name="Rechthoek 9"/>
          <p:cNvSpPr/>
          <p:nvPr/>
        </p:nvSpPr>
        <p:spPr>
          <a:xfrm>
            <a:off x="379057" y="279667"/>
            <a:ext cx="11049948" cy="584775"/>
          </a:xfrm>
          <a:prstGeom prst="rect">
            <a:avLst/>
          </a:prstGeom>
        </p:spPr>
        <p:txBody>
          <a:bodyPr wrap="none">
            <a:spAutoFit/>
          </a:bodyPr>
          <a:lstStyle/>
          <a:p>
            <a:r>
              <a:rPr lang="nl-BE" sz="3200" b="1" dirty="0" smtClean="0"/>
              <a:t>Open Data – </a:t>
            </a:r>
            <a:r>
              <a:rPr lang="nl-BE" sz="3200" b="1" dirty="0"/>
              <a:t>https://</a:t>
            </a:r>
            <a:r>
              <a:rPr lang="nl-BE" sz="3200" b="1" dirty="0" smtClean="0"/>
              <a:t>overheid.vlaanderen.be/</a:t>
            </a:r>
            <a:r>
              <a:rPr lang="nl-BE" sz="3200" b="1" dirty="0" smtClean="0"/>
              <a:t>open-data-portaal</a:t>
            </a:r>
            <a:endParaRPr lang="nl-BE" sz="3200" b="1" dirty="0"/>
          </a:p>
        </p:txBody>
      </p:sp>
    </p:spTree>
    <p:extLst>
      <p:ext uri="{BB962C8B-B14F-4D97-AF65-F5344CB8AC3E}">
        <p14:creationId xmlns:p14="http://schemas.microsoft.com/office/powerpoint/2010/main" val="34150089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p:cNvPicPr>
            <a:picLocks noChangeAspect="1"/>
          </p:cNvPicPr>
          <p:nvPr/>
        </p:nvPicPr>
        <p:blipFill>
          <a:blip r:embed="rId3"/>
          <a:stretch>
            <a:fillRect/>
          </a:stretch>
        </p:blipFill>
        <p:spPr>
          <a:xfrm>
            <a:off x="1936545" y="1836115"/>
            <a:ext cx="8437040" cy="4423609"/>
          </a:xfrm>
          <a:prstGeom prst="rect">
            <a:avLst/>
          </a:prstGeom>
        </p:spPr>
      </p:pic>
      <p:sp>
        <p:nvSpPr>
          <p:cNvPr id="5" name="Rechthoek 4"/>
          <p:cNvSpPr/>
          <p:nvPr/>
        </p:nvSpPr>
        <p:spPr>
          <a:xfrm>
            <a:off x="4383329" y="4794163"/>
            <a:ext cx="2160240" cy="369330"/>
          </a:xfrm>
          <a:prstGeom prst="rect">
            <a:avLst/>
          </a:prstGeom>
          <a:noFill/>
          <a:ln w="38100" cap="flat">
            <a:solidFill>
              <a:srgbClr val="FF000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latinLnBrk="1" hangingPunct="0"/>
            <a:endParaRPr lang="nl-BE">
              <a:ln>
                <a:solidFill>
                  <a:srgbClr val="FF0000"/>
                </a:solidFill>
              </a:ln>
              <a:solidFill>
                <a:srgbClr val="000000"/>
              </a:solidFill>
              <a:latin typeface="FlandersArtSans-Regular"/>
              <a:ea typeface="FlandersArtSans-Regular"/>
              <a:cs typeface="FlandersArtSans-Regular"/>
              <a:sym typeface="FlandersArtSans-Regular"/>
            </a:endParaRPr>
          </a:p>
        </p:txBody>
      </p:sp>
      <p:sp>
        <p:nvSpPr>
          <p:cNvPr id="13" name="Rechthoek 12"/>
          <p:cNvSpPr/>
          <p:nvPr/>
        </p:nvSpPr>
        <p:spPr>
          <a:xfrm>
            <a:off x="379057" y="279667"/>
            <a:ext cx="11049948" cy="584775"/>
          </a:xfrm>
          <a:prstGeom prst="rect">
            <a:avLst/>
          </a:prstGeom>
        </p:spPr>
        <p:txBody>
          <a:bodyPr wrap="none">
            <a:spAutoFit/>
          </a:bodyPr>
          <a:lstStyle/>
          <a:p>
            <a:r>
              <a:rPr lang="nl-BE" sz="3200" b="1" dirty="0" smtClean="0"/>
              <a:t>Open Data – </a:t>
            </a:r>
            <a:r>
              <a:rPr lang="nl-BE" sz="3200" b="1" dirty="0"/>
              <a:t>https://</a:t>
            </a:r>
            <a:r>
              <a:rPr lang="nl-BE" sz="3200" b="1" dirty="0" smtClean="0"/>
              <a:t>overheid.vlaanderen.be/</a:t>
            </a:r>
            <a:r>
              <a:rPr lang="nl-BE" sz="3200" b="1" dirty="0" smtClean="0"/>
              <a:t>open-data-portaal</a:t>
            </a:r>
            <a:endParaRPr lang="nl-BE" sz="3200" b="1" dirty="0"/>
          </a:p>
        </p:txBody>
      </p:sp>
      <p:sp>
        <p:nvSpPr>
          <p:cNvPr id="14" name="Titel 1"/>
          <p:cNvSpPr>
            <a:spLocks noGrp="1"/>
          </p:cNvSpPr>
          <p:nvPr>
            <p:ph type="title"/>
          </p:nvPr>
        </p:nvSpPr>
        <p:spPr>
          <a:xfrm>
            <a:off x="1936545" y="1180957"/>
            <a:ext cx="6224816" cy="463200"/>
          </a:xfrm>
        </p:spPr>
        <p:txBody>
          <a:bodyPr>
            <a:normAutofit fontScale="90000"/>
          </a:bodyPr>
          <a:lstStyle/>
          <a:p>
            <a:r>
              <a:rPr lang="nl-BE" dirty="0" smtClean="0"/>
              <a:t>Vlaams Open Data Portaal</a:t>
            </a:r>
            <a:endParaRPr lang="nl-BE" dirty="0"/>
          </a:p>
        </p:txBody>
      </p:sp>
    </p:spTree>
    <p:extLst>
      <p:ext uri="{BB962C8B-B14F-4D97-AF65-F5344CB8AC3E}">
        <p14:creationId xmlns:p14="http://schemas.microsoft.com/office/powerpoint/2010/main" val="34020347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stretch>
            <a:fillRect/>
          </a:stretch>
        </p:blipFill>
        <p:spPr>
          <a:xfrm>
            <a:off x="769163" y="1527984"/>
            <a:ext cx="11101604" cy="4941055"/>
          </a:xfrm>
          <a:prstGeom prst="rect">
            <a:avLst/>
          </a:prstGeom>
        </p:spPr>
      </p:pic>
      <p:sp>
        <p:nvSpPr>
          <p:cNvPr id="4" name="Rechthoek 3"/>
          <p:cNvSpPr/>
          <p:nvPr/>
        </p:nvSpPr>
        <p:spPr>
          <a:xfrm>
            <a:off x="8537142" y="2833879"/>
            <a:ext cx="2434210" cy="490875"/>
          </a:xfrm>
          <a:prstGeom prst="rect">
            <a:avLst/>
          </a:prstGeom>
          <a:noFill/>
          <a:ln w="38100" cap="flat">
            <a:solidFill>
              <a:srgbClr val="FF000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latinLnBrk="1" hangingPunct="0"/>
            <a:endParaRPr lang="nl-BE">
              <a:ln>
                <a:solidFill>
                  <a:srgbClr val="FF0000"/>
                </a:solidFill>
              </a:ln>
              <a:solidFill>
                <a:srgbClr val="000000"/>
              </a:solidFill>
              <a:latin typeface="FlandersArtSans-Regular"/>
              <a:ea typeface="FlandersArtSans-Regular"/>
              <a:cs typeface="FlandersArtSans-Regular"/>
              <a:sym typeface="FlandersArtSans-Regular"/>
            </a:endParaRPr>
          </a:p>
        </p:txBody>
      </p:sp>
      <p:sp>
        <p:nvSpPr>
          <p:cNvPr id="12" name="Rechthoek 11"/>
          <p:cNvSpPr/>
          <p:nvPr/>
        </p:nvSpPr>
        <p:spPr>
          <a:xfrm>
            <a:off x="379057" y="279667"/>
            <a:ext cx="11049948" cy="584775"/>
          </a:xfrm>
          <a:prstGeom prst="rect">
            <a:avLst/>
          </a:prstGeom>
        </p:spPr>
        <p:txBody>
          <a:bodyPr wrap="none">
            <a:spAutoFit/>
          </a:bodyPr>
          <a:lstStyle/>
          <a:p>
            <a:r>
              <a:rPr lang="nl-BE" sz="3200" b="1" dirty="0" smtClean="0"/>
              <a:t>Open Data – </a:t>
            </a:r>
            <a:r>
              <a:rPr lang="nl-BE" sz="3200" b="1" dirty="0"/>
              <a:t>https://</a:t>
            </a:r>
            <a:r>
              <a:rPr lang="nl-BE" sz="3200" b="1" dirty="0" smtClean="0"/>
              <a:t>overheid.vlaanderen.be/</a:t>
            </a:r>
            <a:r>
              <a:rPr lang="nl-BE" sz="3200" b="1" dirty="0" smtClean="0"/>
              <a:t>open-data-portaal</a:t>
            </a:r>
            <a:endParaRPr lang="nl-BE" sz="3200" b="1" dirty="0"/>
          </a:p>
        </p:txBody>
      </p:sp>
      <p:sp>
        <p:nvSpPr>
          <p:cNvPr id="13" name="Titel 1"/>
          <p:cNvSpPr>
            <a:spLocks noGrp="1"/>
          </p:cNvSpPr>
          <p:nvPr>
            <p:ph type="title"/>
          </p:nvPr>
        </p:nvSpPr>
        <p:spPr>
          <a:xfrm>
            <a:off x="769163" y="1064784"/>
            <a:ext cx="6224816" cy="463200"/>
          </a:xfrm>
        </p:spPr>
        <p:txBody>
          <a:bodyPr>
            <a:normAutofit fontScale="90000"/>
          </a:bodyPr>
          <a:lstStyle/>
          <a:p>
            <a:r>
              <a:rPr lang="nl-BE" dirty="0" smtClean="0"/>
              <a:t>Federaal Open Data Portaal</a:t>
            </a:r>
            <a:endParaRPr lang="nl-BE" dirty="0"/>
          </a:p>
        </p:txBody>
      </p:sp>
    </p:spTree>
    <p:extLst>
      <p:ext uri="{BB962C8B-B14F-4D97-AF65-F5344CB8AC3E}">
        <p14:creationId xmlns:p14="http://schemas.microsoft.com/office/powerpoint/2010/main" val="7919254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769162" y="1630025"/>
            <a:ext cx="7256203" cy="4951868"/>
          </a:xfrm>
          <a:prstGeom prst="rect">
            <a:avLst/>
          </a:prstGeom>
        </p:spPr>
      </p:pic>
      <p:sp>
        <p:nvSpPr>
          <p:cNvPr id="4" name="Rechthoek 3"/>
          <p:cNvSpPr/>
          <p:nvPr/>
        </p:nvSpPr>
        <p:spPr>
          <a:xfrm>
            <a:off x="2513560" y="5632394"/>
            <a:ext cx="2070181" cy="369330"/>
          </a:xfrm>
          <a:prstGeom prst="rect">
            <a:avLst/>
          </a:prstGeom>
          <a:noFill/>
          <a:ln w="38100" cap="flat">
            <a:solidFill>
              <a:srgbClr val="FF000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latinLnBrk="1" hangingPunct="0"/>
            <a:endParaRPr lang="nl-BE">
              <a:ln>
                <a:solidFill>
                  <a:srgbClr val="FF0000"/>
                </a:solidFill>
              </a:ln>
              <a:solidFill>
                <a:srgbClr val="000000"/>
              </a:solidFill>
              <a:latin typeface="FlandersArtSans-Regular"/>
              <a:ea typeface="FlandersArtSans-Regular"/>
              <a:cs typeface="FlandersArtSans-Regular"/>
              <a:sym typeface="FlandersArtSans-Regular"/>
            </a:endParaRPr>
          </a:p>
        </p:txBody>
      </p:sp>
      <p:sp>
        <p:nvSpPr>
          <p:cNvPr id="12" name="Rechthoek 11"/>
          <p:cNvSpPr/>
          <p:nvPr/>
        </p:nvSpPr>
        <p:spPr>
          <a:xfrm>
            <a:off x="379057" y="279667"/>
            <a:ext cx="11049948" cy="584775"/>
          </a:xfrm>
          <a:prstGeom prst="rect">
            <a:avLst/>
          </a:prstGeom>
        </p:spPr>
        <p:txBody>
          <a:bodyPr wrap="none">
            <a:spAutoFit/>
          </a:bodyPr>
          <a:lstStyle/>
          <a:p>
            <a:r>
              <a:rPr lang="nl-BE" sz="3200" b="1" dirty="0" smtClean="0"/>
              <a:t>Open Data – </a:t>
            </a:r>
            <a:r>
              <a:rPr lang="nl-BE" sz="3200" b="1" dirty="0"/>
              <a:t>https://</a:t>
            </a:r>
            <a:r>
              <a:rPr lang="nl-BE" sz="3200" b="1" dirty="0" smtClean="0"/>
              <a:t>overheid.vlaanderen.be/</a:t>
            </a:r>
            <a:r>
              <a:rPr lang="nl-BE" sz="3200" b="1" dirty="0" smtClean="0"/>
              <a:t>open-data-portaal</a:t>
            </a:r>
            <a:endParaRPr lang="nl-BE" sz="3200" b="1" dirty="0"/>
          </a:p>
        </p:txBody>
      </p:sp>
      <p:sp>
        <p:nvSpPr>
          <p:cNvPr id="13" name="Titel 1"/>
          <p:cNvSpPr>
            <a:spLocks noGrp="1"/>
          </p:cNvSpPr>
          <p:nvPr>
            <p:ph type="title"/>
          </p:nvPr>
        </p:nvSpPr>
        <p:spPr>
          <a:xfrm>
            <a:off x="769162" y="1064784"/>
            <a:ext cx="7938109" cy="463200"/>
          </a:xfrm>
        </p:spPr>
        <p:txBody>
          <a:bodyPr>
            <a:normAutofit fontScale="90000"/>
          </a:bodyPr>
          <a:lstStyle/>
          <a:p>
            <a:r>
              <a:rPr lang="nl-BE" dirty="0" smtClean="0"/>
              <a:t>Pan-Europees Open Data Portaal</a:t>
            </a:r>
            <a:endParaRPr lang="nl-BE" dirty="0"/>
          </a:p>
        </p:txBody>
      </p:sp>
    </p:spTree>
    <p:extLst>
      <p:ext uri="{BB962C8B-B14F-4D97-AF65-F5344CB8AC3E}">
        <p14:creationId xmlns:p14="http://schemas.microsoft.com/office/powerpoint/2010/main" val="3489664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593690" y="5401562"/>
            <a:ext cx="8598310" cy="1116000"/>
          </a:xfrm>
        </p:spPr>
        <p:txBody>
          <a:bodyPr>
            <a:normAutofit fontScale="90000"/>
          </a:bodyPr>
          <a:lstStyle/>
          <a:p>
            <a:r>
              <a:rPr lang="nl-BE" sz="2800" smtClean="0"/>
              <a:t/>
            </a:r>
            <a:br>
              <a:rPr lang="nl-BE" sz="2800" smtClean="0"/>
            </a:br>
            <a:r>
              <a:rPr lang="nl-BE" sz="2800" smtClean="0">
                <a:hlinkClick r:id="rId2"/>
              </a:rPr>
              <a:t>noel.vanherreweghe@kb.vlaanderen.be</a:t>
            </a:r>
            <a:r>
              <a:rPr lang="nl-BE" sz="2800" smtClean="0"/>
              <a:t/>
            </a:r>
            <a:br>
              <a:rPr lang="nl-BE" sz="2800" smtClean="0"/>
            </a:br>
            <a:r>
              <a:rPr lang="nl-BE" sz="2800" smtClean="0"/>
              <a:t/>
            </a:r>
            <a:br>
              <a:rPr lang="nl-BE" sz="2800" smtClean="0"/>
            </a:br>
            <a:r>
              <a:rPr lang="nl-BE" sz="2800" smtClean="0"/>
              <a:t> </a:t>
            </a:r>
            <a:endParaRPr lang="nl-BE" sz="2800" dirty="0"/>
          </a:p>
        </p:txBody>
      </p:sp>
      <p:pic>
        <p:nvPicPr>
          <p:cNvPr id="3" name="Afbeelding 2"/>
          <p:cNvPicPr>
            <a:picLocks noChangeAspect="1"/>
          </p:cNvPicPr>
          <p:nvPr/>
        </p:nvPicPr>
        <p:blipFill>
          <a:blip r:embed="rId3"/>
          <a:stretch>
            <a:fillRect/>
          </a:stretch>
        </p:blipFill>
        <p:spPr>
          <a:xfrm>
            <a:off x="2043624" y="193258"/>
            <a:ext cx="8377488" cy="4424144"/>
          </a:xfrm>
          <a:prstGeom prst="rect">
            <a:avLst/>
          </a:prstGeom>
        </p:spPr>
      </p:pic>
      <p:sp>
        <p:nvSpPr>
          <p:cNvPr id="5" name="Rechthoek 4"/>
          <p:cNvSpPr/>
          <p:nvPr/>
        </p:nvSpPr>
        <p:spPr>
          <a:xfrm>
            <a:off x="3593690" y="5024391"/>
            <a:ext cx="6361998" cy="523220"/>
          </a:xfrm>
          <a:prstGeom prst="rect">
            <a:avLst/>
          </a:prstGeom>
        </p:spPr>
        <p:txBody>
          <a:bodyPr wrap="none">
            <a:spAutoFit/>
          </a:bodyPr>
          <a:lstStyle/>
          <a:p>
            <a:r>
              <a:rPr lang="nl-BE" sz="2800" dirty="0" smtClean="0">
                <a:hlinkClick r:id="rId4"/>
              </a:rPr>
              <a:t>https://overheid.vlaanderen.be/opendata</a:t>
            </a:r>
            <a:r>
              <a:rPr lang="nl-BE" sz="2800" dirty="0" smtClean="0"/>
              <a:t> </a:t>
            </a:r>
            <a:endParaRPr lang="nl-BE" sz="2800" dirty="0"/>
          </a:p>
        </p:txBody>
      </p:sp>
    </p:spTree>
    <p:extLst>
      <p:ext uri="{BB962C8B-B14F-4D97-AF65-F5344CB8AC3E}">
        <p14:creationId xmlns:p14="http://schemas.microsoft.com/office/powerpoint/2010/main" val="3010598228"/>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14373</TotalTime>
  <Words>717</Words>
  <Application>Microsoft Office PowerPoint</Application>
  <PresentationFormat>Breedbeeld</PresentationFormat>
  <Paragraphs>71</Paragraphs>
  <Slides>9</Slides>
  <Notes>7</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9</vt:i4>
      </vt:variant>
    </vt:vector>
  </HeadingPairs>
  <TitlesOfParts>
    <vt:vector size="16" baseType="lpstr">
      <vt:lpstr>Antwerpen</vt:lpstr>
      <vt:lpstr>Arial</vt:lpstr>
      <vt:lpstr>Calibri</vt:lpstr>
      <vt:lpstr>Calibri Light</vt:lpstr>
      <vt:lpstr>FlandersArtSans-Bold</vt:lpstr>
      <vt:lpstr>FlandersArtSans-Regular</vt:lpstr>
      <vt:lpstr>Kantoorthema</vt:lpstr>
      <vt:lpstr>Open Data in Vlaanderen</vt:lpstr>
      <vt:lpstr>PowerPoint-presentatie</vt:lpstr>
      <vt:lpstr>PowerPoint-presentatie</vt:lpstr>
      <vt:lpstr>PowerPoint-presentatie</vt:lpstr>
      <vt:lpstr>Geopunt</vt:lpstr>
      <vt:lpstr>Vlaams Open Data Portaal</vt:lpstr>
      <vt:lpstr>Federaal Open Data Portaal</vt:lpstr>
      <vt:lpstr>Pan-Europees Open Data Portaal</vt:lpstr>
      <vt:lpstr> noel.vanherreweghe@kb.vlaanderen.be   </vt:lpstr>
    </vt:vector>
  </TitlesOfParts>
  <Company>Vlaamse overheid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Data in Vlaanderen</dc:title>
  <dc:creator>Van Herreweghe, Noel</dc:creator>
  <cp:lastModifiedBy>Van Herreweghe, Noel</cp:lastModifiedBy>
  <cp:revision>13</cp:revision>
  <dcterms:created xsi:type="dcterms:W3CDTF">2017-01-23T09:25:35Z</dcterms:created>
  <dcterms:modified xsi:type="dcterms:W3CDTF">2017-02-02T08:59:02Z</dcterms:modified>
</cp:coreProperties>
</file>